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3" r:id="rId3"/>
  </p:sldMasterIdLst>
  <p:notesMasterIdLst>
    <p:notesMasterId r:id="rId25"/>
  </p:notesMasterIdLst>
  <p:sldIdLst>
    <p:sldId id="257" r:id="rId4"/>
    <p:sldId id="304" r:id="rId5"/>
    <p:sldId id="328" r:id="rId6"/>
    <p:sldId id="339" r:id="rId7"/>
    <p:sldId id="327" r:id="rId8"/>
    <p:sldId id="290" r:id="rId9"/>
    <p:sldId id="345" r:id="rId10"/>
    <p:sldId id="335" r:id="rId11"/>
    <p:sldId id="344" r:id="rId12"/>
    <p:sldId id="342" r:id="rId13"/>
    <p:sldId id="334" r:id="rId14"/>
    <p:sldId id="340" r:id="rId15"/>
    <p:sldId id="312" r:id="rId16"/>
    <p:sldId id="343" r:id="rId17"/>
    <p:sldId id="341" r:id="rId18"/>
    <p:sldId id="324" r:id="rId19"/>
    <p:sldId id="313" r:id="rId20"/>
    <p:sldId id="333" r:id="rId21"/>
    <p:sldId id="338" r:id="rId22"/>
    <p:sldId id="329" r:id="rId23"/>
    <p:sldId id="302" r:id="rId2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2" autoAdjust="0"/>
    <p:restoredTop sz="76044" autoAdjust="0"/>
  </p:normalViewPr>
  <p:slideViewPr>
    <p:cSldViewPr snapToGrid="0">
      <p:cViewPr varScale="1">
        <p:scale>
          <a:sx n="83" d="100"/>
          <a:sy n="83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574C0-3A36-4E83-B9DC-82EB97D8102A}" type="datetimeFigureOut">
              <a:rPr lang="en-IE" smtClean="0"/>
              <a:t>21/10/2019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66"/>
            <a:ext cx="543814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8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8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12CF3-A88E-4995-A6FE-1EAA3ED3E64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4358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EC2230-50A2-4263-B076-6E7BC240DF97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268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12CF3-A88E-4995-A6FE-1EAA3ED3E644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2907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12CF3-A88E-4995-A6FE-1EAA3ED3E644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0077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12CF3-A88E-4995-A6FE-1EAA3ED3E644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7501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12CF3-A88E-4995-A6FE-1EAA3ED3E644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0887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12CF3-A88E-4995-A6FE-1EAA3ED3E644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53643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12CF3-A88E-4995-A6FE-1EAA3ED3E644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73687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EC2230-50A2-4263-B076-6E7BC240DF97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950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200" dirty="0">
                <a:solidFill>
                  <a:srgbClr val="2BB673"/>
                </a:solidFill>
              </a:rPr>
              <a:t>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12CF3-A88E-4995-A6FE-1EAA3ED3E644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9007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612CF3-A88E-4995-A6FE-1EAA3ED3E644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3308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12CF3-A88E-4995-A6FE-1EAA3ED3E644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9151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612CF3-A88E-4995-A6FE-1EAA3ED3E644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038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12CF3-A88E-4995-A6FE-1EAA3ED3E644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36959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612CF3-A88E-4995-A6FE-1EAA3ED3E644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2146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12CF3-A88E-4995-A6FE-1EAA3ED3E644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5909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12CF3-A88E-4995-A6FE-1EAA3ED3E644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2765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73C6D-707B-46AD-8EF1-CB2D5DB81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10F954-14D3-4B59-8EAF-DD8D79D6C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14F1F-9C54-440F-B7A1-0FA6E50A6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EDA-26F9-47D4-B27D-7D6EF594CE0B}" type="datetimeFigureOut">
              <a:rPr lang="en-IE" smtClean="0"/>
              <a:t>21/10/2019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03161-1F4E-4E65-9C8E-B012D27E8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6E582-4E7C-4705-993B-F38EA3CD8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61D7-D6EF-427C-A1F1-072E109465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293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6368A-CC73-40E8-8D4F-97C2300AD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224974-2B2D-4B3B-A12D-22621DA3D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77E5C-E721-4044-94E7-6C1D81599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EDA-26F9-47D4-B27D-7D6EF594CE0B}" type="datetimeFigureOut">
              <a:rPr lang="en-IE" smtClean="0"/>
              <a:t>21/10/2019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C0D74-F6BE-46B5-B69D-AE45301A1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10632-3E3E-4A62-BDA7-54AAF098F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61D7-D6EF-427C-A1F1-072E109465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383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ABD35-C504-483C-8F91-46B163FCA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8E354-9FC7-46A4-A1E1-2E9611FFA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28404-8F9D-4A50-AE05-A6974EF77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EDA-26F9-47D4-B27D-7D6EF594CE0B}" type="datetimeFigureOut">
              <a:rPr lang="en-IE" smtClean="0"/>
              <a:t>21/10/2019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AC443-FA29-4393-B8CE-6C79BDB4A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927EF-DC16-435E-B5DB-9C1E68A57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61D7-D6EF-427C-A1F1-072E109465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9563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642E-F0E1-49F4-BEFB-BD107D713E0F}" type="datetime1">
              <a:rPr lang="en-IE" smtClean="0"/>
              <a:t>21/10/2019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0148-617D-4009-9177-E703A005C5B1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22879803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9910-6043-4092-9592-697C24DF50BF}" type="datetime1">
              <a:rPr lang="en-IE" smtClean="0"/>
              <a:t>21/10/2019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0148-617D-4009-9177-E703A005C5B1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14194681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1A95-AAE1-4C69-9EE3-7D0F9CA1F8B9}" type="datetime1">
              <a:rPr lang="en-IE" smtClean="0"/>
              <a:t>21/10/2019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0148-617D-4009-9177-E703A005C5B1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36120148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23D8E-42B2-495E-BB43-332F129B598F}" type="datetime1">
              <a:rPr lang="en-IE" smtClean="0"/>
              <a:t>21/10/2019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0148-617D-4009-9177-E703A005C5B1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80179934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D02C6-AB65-4981-8224-6C90D3CE66F5}" type="datetime1">
              <a:rPr lang="en-IE" smtClean="0"/>
              <a:t>21/10/2019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0148-617D-4009-9177-E703A005C5B1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39952213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76A1-DF99-4371-A8C0-281E867CCEC0}" type="datetime1">
              <a:rPr lang="en-IE" smtClean="0"/>
              <a:t>21/10/2019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0148-617D-4009-9177-E703A005C5B1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70748480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9A47-37ED-445C-911B-7C6AE2293F7D}" type="datetime1">
              <a:rPr lang="en-IE" smtClean="0"/>
              <a:t>21/10/2019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0148-617D-4009-9177-E703A005C5B1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39106214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726-AFF7-4908-A464-B869FC9F90F0}" type="datetime1">
              <a:rPr lang="en-IE" smtClean="0"/>
              <a:t>21/10/2019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0148-617D-4009-9177-E703A005C5B1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81109902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4417E-EF3F-4FB1-A34B-D8B2358BD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76D09-2ED0-429E-99FD-C817B6942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F621E-7D77-4E53-A9ED-FEC6F32C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EDA-26F9-47D4-B27D-7D6EF594CE0B}" type="datetimeFigureOut">
              <a:rPr lang="en-IE" smtClean="0"/>
              <a:t>21/10/2019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88ABA-909F-4317-9898-2065352F8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B1594-C590-463B-95F5-6340AA774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61D7-D6EF-427C-A1F1-072E109465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620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6FAD-4D1D-4CFC-88B3-084DFFED239A}" type="datetime1">
              <a:rPr lang="en-IE" smtClean="0"/>
              <a:t>21/10/2019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0148-617D-4009-9177-E703A005C5B1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29616768"/>
      </p:ext>
    </p:extLst>
  </p:cSld>
  <p:clrMapOvr>
    <a:masterClrMapping/>
  </p:clrMapOvr>
  <p:transition spd="med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205B-7EBF-4BA8-88F8-7594D50A4259}" type="datetime1">
              <a:rPr lang="en-IE" smtClean="0"/>
              <a:t>21/10/2019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0148-617D-4009-9177-E703A005C5B1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29663597"/>
      </p:ext>
    </p:extLst>
  </p:cSld>
  <p:clrMapOvr>
    <a:masterClrMapping/>
  </p:clrMapOvr>
  <p:transition spd="med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0A011-66CA-4BDD-B789-A0652590F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43F38E-8E37-431A-98F9-BA3C7E234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617B4-E616-4065-B6E7-3F41101D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F81A8-F090-49C7-8CDE-3E57DE36E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823C6-C6D1-49D0-A59D-83349720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54118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0CB2F-F0DF-454B-AC8C-6BBC60595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BB67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196D5-61CB-4285-A29F-D97B17EBB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0434" y="1825625"/>
            <a:ext cx="9583366" cy="4351338"/>
          </a:xfrm>
        </p:spPr>
        <p:txBody>
          <a:bodyPr/>
          <a:lstStyle>
            <a:lvl1pPr>
              <a:defRPr>
                <a:solidFill>
                  <a:srgbClr val="262161"/>
                </a:solidFill>
              </a:defRPr>
            </a:lvl1pPr>
            <a:lvl2pPr>
              <a:defRPr>
                <a:solidFill>
                  <a:srgbClr val="262161"/>
                </a:solidFill>
              </a:defRPr>
            </a:lvl2pPr>
            <a:lvl3pPr>
              <a:defRPr>
                <a:solidFill>
                  <a:srgbClr val="262161"/>
                </a:solidFill>
              </a:defRPr>
            </a:lvl3pPr>
            <a:lvl4pPr>
              <a:defRPr>
                <a:solidFill>
                  <a:srgbClr val="262161"/>
                </a:solidFill>
              </a:defRPr>
            </a:lvl4pPr>
            <a:lvl5pPr>
              <a:defRPr>
                <a:solidFill>
                  <a:srgbClr val="26216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53E0A-E1F1-4441-85EE-C2F96F6F2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C06C1-66DE-443F-BDCD-6E87BF14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B8001-E765-43E7-84BB-4702FE8C1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4459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D1746-BABA-4B65-902F-34A80B73A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E3BA7-9F0C-4A81-AFF5-7D86B1AA4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3AA7E-21FB-4754-831C-5EE03767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158BB-80AC-4F49-AEB0-688FB769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ED532-51F0-4483-97D9-BB863E3B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46710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E5B6E-9FF6-4CB6-9A70-877636257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498C5-5CD6-44E4-AF48-05C4368C00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7D8FB-905D-4FF7-9E59-C53D10C44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A4D09E-1AD5-4AF6-A274-1C5A652B9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199FA-9F7E-42CC-A201-84A73D272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AF080-712E-4516-A434-A55A769B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247541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AF54B-5980-4561-9C14-AF3B1C72A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4A93A-C78C-46EA-A671-C62BCFA66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3CF07-0D65-4EF1-AD70-E468E0245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940F69-06E9-4DFB-94AE-38D72B0362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13F33-48F3-411B-A2F0-3AC295DFBC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8530D-67B4-40EF-BA76-881580786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CF953E-C623-479C-B61A-88CF8A4EA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CB6A58-E931-4339-B4E8-7BC8F5188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2353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8EF35-0B26-4418-926E-0D28A8AD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E98E28-C6D6-4D0D-9127-DBC6A8ED1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6ACFF-ED66-4BD0-897D-069B77BF0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6036B-6ECB-4240-9CA4-5DC2C276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90863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5F74EA-3A63-4B00-ABB0-0F068E819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67061" y="6492875"/>
            <a:ext cx="4391025" cy="365125"/>
          </a:xfrm>
        </p:spPr>
        <p:txBody>
          <a:bodyPr/>
          <a:lstStyle>
            <a:lvl1pPr>
              <a:defRPr b="1">
                <a:solidFill>
                  <a:srgbClr val="262161"/>
                </a:solidFill>
                <a:latin typeface="Gotham-Medium"/>
              </a:defRPr>
            </a:lvl1pPr>
          </a:lstStyle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6B438-CED8-465E-9373-D1E2EC591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30012" y="6502399"/>
            <a:ext cx="452437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A45A6EB4-78D6-47CF-897B-80E11FDF9EF3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090605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0A288-84C6-4E60-90B2-44EC3A569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FF5B4-7ECC-444D-8FC0-8354FB8B9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1DDD1F-0D73-4405-9BCD-0A274A926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4195A1-CFFA-45F3-84FD-FE97796D3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82DDE-D7AB-4CA3-86EB-AE1E24F95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A20B4-2A50-437D-9981-B38E3EF5B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331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7FE1B-D26A-463D-A6CA-AABD57969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4A8F8-1D9C-4CEF-8299-D7517BDAE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430E4-B58D-40F8-8ED8-14866B60C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EDA-26F9-47D4-B27D-7D6EF594CE0B}" type="datetimeFigureOut">
              <a:rPr lang="en-IE" smtClean="0"/>
              <a:t>21/10/2019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A0D07-F81B-44B9-972F-0ECA9EAD8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71486-0AB0-4098-A3CF-D328739CE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61D7-D6EF-427C-A1F1-072E109465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7877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19BD-18DB-41C4-81D8-B26EC0B4D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9DE4AE-7147-4B36-9583-571E25588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7BF74-704A-4013-B74B-615ACFBF2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D19BD-A74A-47CF-97FF-A8F8033F1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BEA71-EE36-4028-A4E6-D27E35D11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1FF04-1A9A-42A3-BE64-3AB30D885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46713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4FBB9-A961-4E66-9E8A-2DA0DC869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C5C622-F31F-4DE3-9F4B-158425B11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AAA74-8F79-4407-B9BF-C5B39722D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07C8A-4F2F-4952-A3CF-894550E01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043E4-2E6A-40FB-B9F1-BD4A614C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9311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957724-FF6D-4DEF-A70C-E166716F4B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1FF8AD-C9C2-4AAA-A522-5967C53B2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D12CB-CE21-4258-AA65-E7E17EBC1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3AF95-0F5D-4C6E-A9E7-8A44571CF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FF67A-FFE6-41B9-9DF6-7B458745E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948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2CE4-7A96-49E8-A912-E930D7411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8D245-E2C8-4E07-990C-14437C2673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EF129-1F08-45AD-894B-E0B3D37E3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3A2A3A-5DEF-41D6-840F-22607DB80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EDA-26F9-47D4-B27D-7D6EF594CE0B}" type="datetimeFigureOut">
              <a:rPr lang="en-IE" smtClean="0"/>
              <a:t>21/10/2019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2DED9-A7A2-4169-9256-F2D70E09B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F512F-13C3-4501-BFA5-456EB613D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61D7-D6EF-427C-A1F1-072E109465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598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222C1-5EF7-4B18-B6E4-F22F0CD95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568A0-7C64-49AC-B5C0-385113494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187E12-F6F0-450C-92A7-BBB32EFE0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481DFC-5FFC-40BF-BBE3-88B77D9EB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6A0DCB-AFB6-4A35-BE58-6C6E859038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54DAC2-4BE5-453B-BBD7-35E024B56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EDA-26F9-47D4-B27D-7D6EF594CE0B}" type="datetimeFigureOut">
              <a:rPr lang="en-IE" smtClean="0"/>
              <a:t>21/10/2019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E92BD0-0ADF-4B94-AE3E-8CED91EEF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472289-8AC3-4317-ACE8-81299ED0A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61D7-D6EF-427C-A1F1-072E109465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5256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3637D-1F1D-4FD7-8DFA-C00AB6FE0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E55BD6-C569-46EE-AF3D-75DDE8C45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EDA-26F9-47D4-B27D-7D6EF594CE0B}" type="datetimeFigureOut">
              <a:rPr lang="en-IE" smtClean="0"/>
              <a:t>21/10/2019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49B0B-D861-4D71-8018-9A43BC55A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608DDC-3726-46C3-983A-5F5C34AAE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61D7-D6EF-427C-A1F1-072E109465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54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20451-FC13-446E-A493-6E457AD28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EDA-26F9-47D4-B27D-7D6EF594CE0B}" type="datetimeFigureOut">
              <a:rPr lang="en-IE" smtClean="0"/>
              <a:t>21/10/2019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2F9AA-D785-4E1A-8142-A79F6FA41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90C8F-D616-41F0-8A41-AFCA5F7C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61D7-D6EF-427C-A1F1-072E109465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885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7AF0-5DAE-4FD1-AD06-41CEE3A44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7A67D-4D95-415C-8036-D1D23331A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1EC53B-51F4-4A78-A473-4287D2FEC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FCBD1-BD3B-49C2-8B60-EBFA41B4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EDA-26F9-47D4-B27D-7D6EF594CE0B}" type="datetimeFigureOut">
              <a:rPr lang="en-IE" smtClean="0"/>
              <a:t>21/10/2019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3A5C8-F304-4814-B6B4-654F49E2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41FFED-A599-4DD0-BCD7-E5693CBEC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61D7-D6EF-427C-A1F1-072E109465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951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B9A74-F3F3-4953-AF24-EC9EFD7E3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147825-3062-482D-B880-FAFFD5B13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BF17D7-F145-42F5-BC41-705778762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E566F-B909-4F7D-B7CC-C560EF061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EDA-26F9-47D4-B27D-7D6EF594CE0B}" type="datetimeFigureOut">
              <a:rPr lang="en-IE" smtClean="0"/>
              <a:t>21/10/2019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4442B-C0CE-43DE-83EE-ACD7C3359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684D2-5BAB-4AE3-933C-606D30F2B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61D7-D6EF-427C-A1F1-072E109465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891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45B6A6-BF9F-42ED-B3EB-A3E61B514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93FC6-30EE-4D12-94B1-0E2ABC829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3BB81-5A71-4757-B8F1-60992BEFCA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1EDA-26F9-47D4-B27D-7D6EF594CE0B}" type="datetimeFigureOut">
              <a:rPr lang="en-IE" smtClean="0"/>
              <a:t>21/10/2019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EF04C-BC75-4CA8-ABEB-8B2E0807B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20501-B2CD-4A80-BFA2-0707C3C9B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861D7-D6EF-427C-A1F1-072E109465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081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371" y="645804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AF02B6B-489E-4589-8258-F3BA74599A13}" type="datetime1">
              <a:rPr lang="en-IE" smtClean="0"/>
              <a:t>21/10/2019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12224" y="647258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51851" y="6669360"/>
            <a:ext cx="2844800" cy="18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C8250148-617D-4009-9177-E703A005C5B1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0544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med">
    <p:pull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7E4F79-039C-48FD-9442-F4262F606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EF3C6-27C5-4A2F-B0A8-A5AB18F81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4273A-C474-4566-937F-526E2308D5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FB5FE-CDD6-4A52-B705-140D787E3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0CF7E-C01E-4780-AF5C-2F1D2C4A79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A6EB4-78D6-47CF-897B-80E11FDF9E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3450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1B2BE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A599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A599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A599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A599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A599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Sligo Regional Services of the Workplace Relations Commission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96938" y="3850820"/>
            <a:ext cx="7378664" cy="1660293"/>
          </a:xfrm>
        </p:spPr>
        <p:txBody>
          <a:bodyPr>
            <a:normAutofit fontScale="90000"/>
          </a:bodyPr>
          <a:lstStyle/>
          <a:p>
            <a:pPr algn="l"/>
            <a:br>
              <a:rPr lang="en-IE" sz="3200" dirty="0">
                <a:solidFill>
                  <a:srgbClr val="272263"/>
                </a:solidFill>
              </a:rPr>
            </a:br>
            <a:br>
              <a:rPr lang="en-IE" sz="3200" dirty="0">
                <a:solidFill>
                  <a:srgbClr val="272263"/>
                </a:solidFill>
              </a:rPr>
            </a:br>
            <a:br>
              <a:rPr lang="en-IE" sz="3200" dirty="0">
                <a:solidFill>
                  <a:srgbClr val="272263"/>
                </a:solidFill>
              </a:rPr>
            </a:br>
            <a:br>
              <a:rPr lang="en-IE" sz="3200" dirty="0">
                <a:solidFill>
                  <a:srgbClr val="272263"/>
                </a:solidFill>
              </a:rPr>
            </a:br>
            <a:br>
              <a:rPr lang="en-IE" sz="3200" dirty="0">
                <a:solidFill>
                  <a:srgbClr val="272263"/>
                </a:solidFill>
              </a:rPr>
            </a:br>
            <a:br>
              <a:rPr lang="en-IE" sz="3200" dirty="0">
                <a:solidFill>
                  <a:srgbClr val="272263"/>
                </a:solidFill>
              </a:rPr>
            </a:br>
            <a:r>
              <a:rPr lang="en-IE" sz="3200" dirty="0">
                <a:solidFill>
                  <a:srgbClr val="272263"/>
                </a:solidFill>
              </a:rPr>
              <a:t>           </a:t>
            </a:r>
            <a:endParaRPr lang="en-IE" sz="3200" dirty="0">
              <a:solidFill>
                <a:srgbClr val="272263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96938" y="4599105"/>
            <a:ext cx="741521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IE" sz="2400" b="1" dirty="0">
                <a:solidFill>
                  <a:srgbClr val="272263"/>
                </a:solidFill>
              </a:rPr>
              <a:t>	James Kelly</a:t>
            </a:r>
          </a:p>
          <a:p>
            <a:pPr lvl="0"/>
            <a:r>
              <a:rPr lang="en-IE" sz="2400" b="1" dirty="0">
                <a:solidFill>
                  <a:srgbClr val="272263"/>
                </a:solidFill>
              </a:rPr>
              <a:t>	Adjudication Officer &amp; Mediator </a:t>
            </a:r>
            <a:endParaRPr kumimoji="0" lang="en-IE" sz="2400" b="1" i="0" u="none" strike="noStrike" kern="1200" cap="none" spc="0" normalizeH="0" baseline="0" noProof="0" dirty="0">
              <a:ln>
                <a:noFill/>
              </a:ln>
              <a:solidFill>
                <a:srgbClr val="BB9BCA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18441E-3328-4AAF-A81E-DF3EE428B883}"/>
              </a:ext>
            </a:extLst>
          </p:cNvPr>
          <p:cNvSpPr/>
          <p:nvPr/>
        </p:nvSpPr>
        <p:spPr>
          <a:xfrm>
            <a:off x="4380540" y="3252218"/>
            <a:ext cx="70052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	  WRC – Adjudication and Mediation Service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16631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57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A8297A-313D-4D57-9943-FCC697CC7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  <a:latin typeface="+mj-lt"/>
              </a:rPr>
              <a:t>Adjudication</a:t>
            </a:r>
          </a:p>
        </p:txBody>
      </p:sp>
      <p:sp>
        <p:nvSpPr>
          <p:cNvPr id="34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Content Placeholder 23">
            <a:extLst>
              <a:ext uri="{FF2B5EF4-FFF2-40B4-BE49-F238E27FC236}">
                <a16:creationId xmlns:a16="http://schemas.microsoft.com/office/drawing/2014/main" id="{70D868AD-6AC6-4BB3-ABC7-014B074317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5" r="17532" b="-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2AA3A-FC58-462B-87F5-E39B85999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A45A6EB4-78D6-47CF-897B-80E11FDF9EF3}" type="slidenum">
              <a:rPr lang="en-US" smtClean="0">
                <a:solidFill>
                  <a:srgbClr val="FFFFFF"/>
                </a:solidFill>
              </a:rPr>
              <a:pPr defTabSz="457200">
                <a:spcAft>
                  <a:spcPts val="600"/>
                </a:spcAft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958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933F0-BA7F-4490-831E-DCCC5B1A0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PRE-HEARING - Adjudication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D0574-8681-4935-9769-B906E5598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510" y="1515649"/>
            <a:ext cx="10627290" cy="4661314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Complaint comes in and the Respondent is notified by the WRC</a:t>
            </a:r>
          </a:p>
          <a:p>
            <a:r>
              <a:rPr lang="en-IE" dirty="0">
                <a:solidFill>
                  <a:schemeClr val="tx1"/>
                </a:solidFill>
              </a:rPr>
              <a:t>Mediation – Complaint remains unresolved 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rgbClr val="FF0000"/>
                </a:solidFill>
              </a:rPr>
              <a:t>Adjudication -</a:t>
            </a:r>
          </a:p>
          <a:p>
            <a:r>
              <a:rPr lang="en-IE" dirty="0">
                <a:solidFill>
                  <a:schemeClr val="tx1"/>
                </a:solidFill>
              </a:rPr>
              <a:t>Formal arrangement - Submissions are often required in advance.</a:t>
            </a:r>
          </a:p>
          <a:p>
            <a:r>
              <a:rPr lang="en-IE" dirty="0">
                <a:solidFill>
                  <a:schemeClr val="tx1"/>
                </a:solidFill>
              </a:rPr>
              <a:t>Hearing scheduled.</a:t>
            </a:r>
          </a:p>
          <a:p>
            <a:r>
              <a:rPr lang="en-IE" dirty="0">
                <a:solidFill>
                  <a:schemeClr val="tx1"/>
                </a:solidFill>
              </a:rPr>
              <a:t>Postponements are only granted in exceptional circumstances. </a:t>
            </a:r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3E2BD-5791-499C-9DAA-DD443493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7309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13B9D-9756-443C-BB46-97C8AAF47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rgbClr val="00B050"/>
                </a:solidFill>
              </a:rPr>
              <a:t>Adjudication Hearing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AB46E-16F7-48D4-843B-C04892F80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510" y="1524000"/>
            <a:ext cx="10627290" cy="435032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Adjudication Officer’s role is to hold a hearing and manage that hearing, where both parties are given a fair opportunity to present their case and any evidence relevant to the complaint, including any witnesses or documentation.</a:t>
            </a:r>
          </a:p>
          <a:p>
            <a:r>
              <a:rPr lang="en-US" dirty="0">
                <a:solidFill>
                  <a:schemeClr val="tx1"/>
                </a:solidFill>
              </a:rPr>
              <a:t>Hearings are held in private. No recording of the proceedings are permitted.</a:t>
            </a:r>
          </a:p>
          <a:p>
            <a:r>
              <a:rPr lang="en-US" dirty="0">
                <a:solidFill>
                  <a:schemeClr val="tx1"/>
                </a:solidFill>
              </a:rPr>
              <a:t>Parties may be accompanied and represented -a trade union official, a practicing barrister or practicing solicitor or any other person, if the Adjudication Officer so permits.</a:t>
            </a:r>
          </a:p>
          <a:p>
            <a:r>
              <a:rPr lang="en-IE" dirty="0">
                <a:solidFill>
                  <a:schemeClr val="tx1"/>
                </a:solidFill>
              </a:rPr>
              <a:t>Although its not a Court of law, it will follow the normal Court procedures gathering evidence, it will allow for cross examination of witnesses and the making of legal statements.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7E30F-358A-4AC4-B0C5-AAB734093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6849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4D832-63AE-427A-9D7E-6540B8086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Adjudication – Hearing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78F6D-31F4-41CF-939C-229559263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984"/>
            <a:ext cx="10515600" cy="3900669"/>
          </a:xfrm>
        </p:spPr>
        <p:txBody>
          <a:bodyPr>
            <a:normAutofit fontScale="77500" lnSpcReduction="20000"/>
          </a:bodyPr>
          <a:lstStyle/>
          <a:p>
            <a:pPr lvl="0"/>
            <a:endParaRPr lang="en-IE" sz="3000" dirty="0">
              <a:solidFill>
                <a:schemeClr val="tx1"/>
              </a:solidFill>
            </a:endParaRPr>
          </a:p>
          <a:p>
            <a:pPr lvl="0"/>
            <a:r>
              <a:rPr lang="en-IE" sz="3000" dirty="0">
                <a:solidFill>
                  <a:schemeClr val="tx1"/>
                </a:solidFill>
              </a:rPr>
              <a:t>It is a formal hearing of the Complaint. </a:t>
            </a:r>
          </a:p>
          <a:p>
            <a:pPr lvl="0"/>
            <a:endParaRPr lang="en-IE" sz="3000" dirty="0">
              <a:solidFill>
                <a:schemeClr val="tx1"/>
              </a:solidFill>
            </a:endParaRPr>
          </a:p>
          <a:p>
            <a:r>
              <a:rPr lang="en-IE" sz="3000" dirty="0">
                <a:solidFill>
                  <a:schemeClr val="tx1"/>
                </a:solidFill>
              </a:rPr>
              <a:t>The Adjudication Officer will consider any preliminary issues (legal points) and then the substantive claim(s). </a:t>
            </a:r>
          </a:p>
          <a:p>
            <a:endParaRPr lang="en-IE" sz="3000" dirty="0">
              <a:solidFill>
                <a:schemeClr val="tx1"/>
              </a:solidFill>
            </a:endParaRPr>
          </a:p>
          <a:p>
            <a:r>
              <a:rPr lang="en-IE" sz="3000" dirty="0">
                <a:solidFill>
                  <a:schemeClr val="tx1"/>
                </a:solidFill>
              </a:rPr>
              <a:t>Both parties will, in turn, be asked to give a concise outline of their position in relation to the claim(s) made (the type of case will determine which side starts first).</a:t>
            </a:r>
          </a:p>
          <a:p>
            <a:endParaRPr lang="en-IE" sz="3000" dirty="0">
              <a:solidFill>
                <a:schemeClr val="tx1"/>
              </a:solidFill>
            </a:endParaRPr>
          </a:p>
          <a:p>
            <a:r>
              <a:rPr lang="en-IE" sz="3000" dirty="0">
                <a:solidFill>
                  <a:schemeClr val="tx1"/>
                </a:solidFill>
              </a:rPr>
              <a:t>The Adjudicator will take direct evidence from both parties and all other witnesses.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ED282-9D03-4D03-9FDE-AFAE6D49D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2651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4119D-49E9-4584-B931-1C15F7B78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Adjudication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00977-B681-4906-9436-92B3051E7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030" y="1465545"/>
            <a:ext cx="10376770" cy="4711418"/>
          </a:xfrm>
        </p:spPr>
        <p:txBody>
          <a:bodyPr/>
          <a:lstStyle/>
          <a:p>
            <a:pPr>
              <a:lnSpc>
                <a:spcPct val="70000"/>
              </a:lnSpc>
            </a:pPr>
            <a:endParaRPr lang="en-IE" sz="2300" dirty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</a:pPr>
            <a:r>
              <a:rPr lang="en-IE" sz="2300" dirty="0">
                <a:solidFill>
                  <a:schemeClr val="tx1"/>
                </a:solidFill>
              </a:rPr>
              <a:t>The party, or their representative, will be given the opportunity to question the Comp. / Resp. and other witnesses regarding the evidence they have given.</a:t>
            </a:r>
          </a:p>
          <a:p>
            <a:pPr>
              <a:lnSpc>
                <a:spcPct val="70000"/>
              </a:lnSpc>
            </a:pPr>
            <a:endParaRPr lang="en-IE" sz="2300" dirty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</a:pPr>
            <a:r>
              <a:rPr lang="en-IE" sz="2300" dirty="0">
                <a:solidFill>
                  <a:schemeClr val="tx1"/>
                </a:solidFill>
              </a:rPr>
              <a:t>Both parties are given the opportunity to present a summing up of the case, including submission of legal points and introduction of relevant case law. </a:t>
            </a:r>
          </a:p>
          <a:p>
            <a:pPr>
              <a:lnSpc>
                <a:spcPct val="70000"/>
              </a:lnSpc>
            </a:pPr>
            <a:endParaRPr lang="en-IE" sz="2300" dirty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</a:pPr>
            <a:r>
              <a:rPr lang="en-IE" sz="2300" dirty="0">
                <a:solidFill>
                  <a:schemeClr val="tx1"/>
                </a:solidFill>
              </a:rPr>
              <a:t>The Adjudicator may allow further information to be submitted after the hearing.</a:t>
            </a:r>
          </a:p>
          <a:p>
            <a:pPr>
              <a:lnSpc>
                <a:spcPct val="70000"/>
              </a:lnSpc>
            </a:pPr>
            <a:endParaRPr lang="en-IE" sz="2300" dirty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</a:pPr>
            <a:r>
              <a:rPr lang="en-IE" sz="2300" dirty="0">
                <a:solidFill>
                  <a:schemeClr val="tx1"/>
                </a:solidFill>
              </a:rPr>
              <a:t>Final Decision/Recommendation will issue. (6+ weeks)</a:t>
            </a:r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AA974-23F6-4D57-BB8A-0BCFBA3D7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55208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D2A80C-E0DD-4723-A876-AD1EE2C75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rgbClr val="00B050"/>
                </a:solidFill>
              </a:rPr>
              <a:t>Post Hearing – Decisions </a:t>
            </a:r>
            <a:endParaRPr lang="en-I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FDCF3D-6A28-4F29-908B-8C5974EB1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712" y="1390389"/>
            <a:ext cx="10289088" cy="452550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The Adjudication Officer will then decide the matter and give a written decision in relation to the complaint. The decision will be communicated to both parties and published on the WRC website.</a:t>
            </a:r>
          </a:p>
          <a:p>
            <a:r>
              <a:rPr lang="en-US" sz="2600" dirty="0">
                <a:solidFill>
                  <a:schemeClr val="tx1"/>
                </a:solidFill>
              </a:rPr>
              <a:t>It will declare whether the complaint was or was not well-founded͖. </a:t>
            </a:r>
          </a:p>
          <a:p>
            <a:r>
              <a:rPr lang="en-US" sz="2600" dirty="0">
                <a:solidFill>
                  <a:schemeClr val="tx1"/>
                </a:solidFill>
              </a:rPr>
              <a:t>If well founded, it may require the employer/service provider to comply with the relevant provision(s) of the legislation.</a:t>
            </a:r>
          </a:p>
          <a:p>
            <a:r>
              <a:rPr lang="en-US" sz="2600" dirty="0">
                <a:solidFill>
                  <a:schemeClr val="tx1"/>
                </a:solidFill>
              </a:rPr>
              <a:t>Require the employer/service provider to make such redress as is just and equitable in the circumstances including an award of compensation.</a:t>
            </a:r>
          </a:p>
          <a:p>
            <a:r>
              <a:rPr lang="en-US" sz="2600" dirty="0">
                <a:solidFill>
                  <a:schemeClr val="tx1"/>
                </a:solidFill>
              </a:rPr>
              <a:t> A party to a complaint may appeal a decision/recommendation to the Labour Court or Circuit Court for decision under the Equal Status Acts.</a:t>
            </a:r>
          </a:p>
          <a:p>
            <a:r>
              <a:rPr lang="en-US" sz="2600" dirty="0">
                <a:solidFill>
                  <a:schemeClr val="tx1"/>
                </a:solidFill>
              </a:rPr>
              <a:t>The redress that may be granted by an Adjudication Officer in a case is set down in the individual Statute. </a:t>
            </a:r>
          </a:p>
          <a:p>
            <a:endParaRPr lang="en-IE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2D0BEF-1F82-4505-9945-D1CAF1C3E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pPr/>
              <a:t>15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7746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D018F-2FE9-451A-B1EA-E0B1161C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600" dirty="0"/>
              <a:t>SPECIFIC COMPLAINTS RECEIVED IN 2018: </a:t>
            </a:r>
            <a:br>
              <a:rPr lang="en-IE" sz="3600" dirty="0"/>
            </a:br>
            <a:r>
              <a:rPr lang="en-IE" sz="3600" dirty="0"/>
              <a:t>LEGISLATIVE BASIS </a:t>
            </a:r>
            <a:br>
              <a:rPr lang="en-IE" sz="3600" dirty="0"/>
            </a:br>
            <a:r>
              <a:rPr lang="en-IE" sz="3600" dirty="0"/>
              <a:t>(Total No. of complaints received = 15,451)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DBA5753-9F6F-4440-AA40-CADAB36D5F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082907"/>
              </p:ext>
            </p:extLst>
          </p:nvPr>
        </p:nvGraphicFramePr>
        <p:xfrm>
          <a:off x="838200" y="1690688"/>
          <a:ext cx="9281319" cy="3518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01836">
                  <a:extLst>
                    <a:ext uri="{9D8B030D-6E8A-4147-A177-3AD203B41FA5}">
                      <a16:colId xmlns:a16="http://schemas.microsoft.com/office/drawing/2014/main" val="3179729833"/>
                    </a:ext>
                  </a:extLst>
                </a:gridCol>
                <a:gridCol w="2992582">
                  <a:extLst>
                    <a:ext uri="{9D8B030D-6E8A-4147-A177-3AD203B41FA5}">
                      <a16:colId xmlns:a16="http://schemas.microsoft.com/office/drawing/2014/main" val="803621083"/>
                    </a:ext>
                  </a:extLst>
                </a:gridCol>
                <a:gridCol w="1986901">
                  <a:extLst>
                    <a:ext uri="{9D8B030D-6E8A-4147-A177-3AD203B41FA5}">
                      <a16:colId xmlns:a16="http://schemas.microsoft.com/office/drawing/2014/main" val="1492492585"/>
                    </a:ext>
                  </a:extLst>
                </a:gridCol>
              </a:tblGrid>
              <a:tr h="555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3200" dirty="0">
                          <a:effectLst/>
                        </a:rPr>
                        <a:t>Legislation</a:t>
                      </a:r>
                      <a:endParaRPr lang="en-I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No. of Complaints  -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% of total received 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1339686"/>
                  </a:ext>
                </a:extLst>
              </a:tr>
              <a:tr h="442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• </a:t>
                      </a:r>
                      <a:r>
                        <a:rPr lang="en-IE" sz="2000" dirty="0">
                          <a:effectLst/>
                        </a:rPr>
                        <a:t>Organisation of Working Time Act 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2639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17%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7979039"/>
                  </a:ext>
                </a:extLst>
              </a:tr>
              <a:tr h="416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Unfair Dismissal Acts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1886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12.2%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3599182"/>
                  </a:ext>
                </a:extLst>
              </a:tr>
              <a:tr h="416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Industrial Relations Acts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1319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8.5%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9910846"/>
                  </a:ext>
                </a:extLst>
              </a:tr>
              <a:tr h="416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Payment of Wages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1872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12.1%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544730"/>
                  </a:ext>
                </a:extLst>
              </a:tr>
              <a:tr h="416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Redundancy Payment Act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566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9506415"/>
                  </a:ext>
                </a:extLst>
              </a:tr>
              <a:tr h="416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Employment Equality Act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1488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9.6%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9593104"/>
                  </a:ext>
                </a:extLst>
              </a:tr>
              <a:tr h="438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Equal Status Act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615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930291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C77F7-A326-474F-B9C1-069EC9585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5221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0E4D4-AA10-4855-AD67-843345E5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>
                <a:solidFill>
                  <a:srgbClr val="00B050"/>
                </a:solidFill>
              </a:rPr>
              <a:t>Adjudication: Achievements &amp; Challenges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F4898-1D4A-4E0A-9246-DAA6B8EE9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493" y="1316183"/>
            <a:ext cx="9913307" cy="4738254"/>
          </a:xfrm>
        </p:spPr>
        <p:txBody>
          <a:bodyPr>
            <a:normAutofit/>
          </a:bodyPr>
          <a:lstStyle/>
          <a:p>
            <a:r>
              <a:rPr lang="en-IE" sz="2600" dirty="0">
                <a:solidFill>
                  <a:schemeClr val="tx1"/>
                </a:solidFill>
              </a:rPr>
              <a:t>We have eliminated a lot of processing issues/ more to improve on</a:t>
            </a:r>
          </a:p>
          <a:p>
            <a:r>
              <a:rPr lang="en-IE" sz="2600" dirty="0">
                <a:solidFill>
                  <a:schemeClr val="tx1"/>
                </a:solidFill>
              </a:rPr>
              <a:t>Hearing notifications mostly 7 weeks in advance/ previously 3-4 </a:t>
            </a:r>
            <a:r>
              <a:rPr lang="en-IE" sz="2600" dirty="0" err="1">
                <a:solidFill>
                  <a:schemeClr val="tx1"/>
                </a:solidFill>
              </a:rPr>
              <a:t>wks</a:t>
            </a:r>
            <a:endParaRPr lang="en-IE" sz="2600" dirty="0">
              <a:solidFill>
                <a:schemeClr val="tx1"/>
              </a:solidFill>
            </a:endParaRPr>
          </a:p>
          <a:p>
            <a:r>
              <a:rPr lang="en-IE" sz="2600" dirty="0">
                <a:solidFill>
                  <a:schemeClr val="tx1"/>
                </a:solidFill>
              </a:rPr>
              <a:t>Significant reduction in Legacy cases – all old Rights Commissioner legacy cases and only a few legacy Equality cases left</a:t>
            </a:r>
          </a:p>
          <a:p>
            <a:r>
              <a:rPr lang="en-IE" sz="2600" dirty="0">
                <a:solidFill>
                  <a:schemeClr val="tx1"/>
                </a:solidFill>
              </a:rPr>
              <a:t>Practical Guide to Hearings published on our website</a:t>
            </a:r>
          </a:p>
          <a:p>
            <a:r>
              <a:rPr lang="en-IE" sz="2600" dirty="0">
                <a:solidFill>
                  <a:schemeClr val="tx1"/>
                </a:solidFill>
              </a:rPr>
              <a:t>Invested on our Website and all our decisions searchable format</a:t>
            </a:r>
          </a:p>
          <a:p>
            <a:r>
              <a:rPr lang="en-IE" sz="2600" dirty="0">
                <a:solidFill>
                  <a:schemeClr val="tx1"/>
                </a:solidFill>
              </a:rPr>
              <a:t>Venues – 17 in total including, Dublin, Gorey, </a:t>
            </a:r>
            <a:r>
              <a:rPr lang="en-IE" sz="2600" b="1" dirty="0">
                <a:solidFill>
                  <a:schemeClr val="tx1"/>
                </a:solidFill>
              </a:rPr>
              <a:t>Kilkenny</a:t>
            </a:r>
            <a:r>
              <a:rPr lang="en-IE" sz="2600" dirty="0">
                <a:solidFill>
                  <a:schemeClr val="tx1"/>
                </a:solidFill>
              </a:rPr>
              <a:t>, Thurles, Navan, </a:t>
            </a:r>
            <a:r>
              <a:rPr lang="en-IE" sz="2600" b="1" dirty="0">
                <a:solidFill>
                  <a:schemeClr val="tx1"/>
                </a:solidFill>
              </a:rPr>
              <a:t>Monaghan</a:t>
            </a:r>
            <a:r>
              <a:rPr lang="en-IE" sz="2600" dirty="0">
                <a:solidFill>
                  <a:schemeClr val="tx1"/>
                </a:solidFill>
              </a:rPr>
              <a:t>, Cork, </a:t>
            </a:r>
            <a:r>
              <a:rPr lang="en-IE" sz="2600" b="1" dirty="0">
                <a:solidFill>
                  <a:schemeClr val="tx1"/>
                </a:solidFill>
              </a:rPr>
              <a:t>Tralee</a:t>
            </a:r>
            <a:r>
              <a:rPr lang="en-IE" sz="2600" dirty="0">
                <a:solidFill>
                  <a:schemeClr val="tx1"/>
                </a:solidFill>
              </a:rPr>
              <a:t>, Limerick, Galway, </a:t>
            </a:r>
            <a:r>
              <a:rPr lang="en-IE" sz="2600" b="1" dirty="0">
                <a:solidFill>
                  <a:schemeClr val="tx1"/>
                </a:solidFill>
              </a:rPr>
              <a:t>Castlebar</a:t>
            </a:r>
            <a:r>
              <a:rPr lang="en-IE" sz="2600" dirty="0">
                <a:solidFill>
                  <a:schemeClr val="tx1"/>
                </a:solidFill>
              </a:rPr>
              <a:t>, Sligo, </a:t>
            </a:r>
            <a:r>
              <a:rPr lang="en-IE" sz="2600" b="1" dirty="0">
                <a:solidFill>
                  <a:schemeClr val="tx1"/>
                </a:solidFill>
              </a:rPr>
              <a:t>Letterkenny</a:t>
            </a:r>
            <a:r>
              <a:rPr lang="en-IE" sz="2600" dirty="0">
                <a:solidFill>
                  <a:schemeClr val="tx1"/>
                </a:solidFill>
              </a:rPr>
              <a:t>, Longford, Mullingar, </a:t>
            </a:r>
            <a:r>
              <a:rPr lang="en-IE" sz="2600" b="1" dirty="0">
                <a:solidFill>
                  <a:schemeClr val="tx1"/>
                </a:solidFill>
              </a:rPr>
              <a:t>Waterford. </a:t>
            </a:r>
          </a:p>
          <a:p>
            <a:r>
              <a:rPr lang="en-IE" sz="2600" dirty="0">
                <a:solidFill>
                  <a:schemeClr val="tx1"/>
                </a:solidFill>
              </a:rPr>
              <a:t>Now using some Courthouses             </a:t>
            </a:r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691D8-C14E-480C-8015-63B3E982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5145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0CDEC-1A59-4898-8467-8AEA71356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rgbClr val="00B050"/>
                </a:solidFill>
              </a:rPr>
              <a:t>Adjudication: Challenges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F2E75-D19A-47E5-BCB8-CF6B3B1F0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161"/>
            <a:ext cx="10515600" cy="4277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Papers submitted beforehand (electronically!) – early please! with as much information on complaint form as possible</a:t>
            </a:r>
          </a:p>
          <a:p>
            <a:r>
              <a:rPr lang="en-IE" dirty="0">
                <a:solidFill>
                  <a:schemeClr val="tx1"/>
                </a:solidFill>
              </a:rPr>
              <a:t>Getting information on a complaint early and in advance assists AO understanding and helps speed up process</a:t>
            </a:r>
          </a:p>
          <a:p>
            <a:r>
              <a:rPr lang="en-US" dirty="0">
                <a:solidFill>
                  <a:schemeClr val="tx1"/>
                </a:solidFill>
              </a:rPr>
              <a:t>Currently Hearings are scheduled within 4 - 5 months of complaint receipt (late submissions and postponements impact on this)</a:t>
            </a:r>
          </a:p>
          <a:p>
            <a:r>
              <a:rPr lang="en-IE" dirty="0">
                <a:solidFill>
                  <a:schemeClr val="tx1"/>
                </a:solidFill>
              </a:rPr>
              <a:t>Issuing decisions within our targeted time frame</a:t>
            </a:r>
          </a:p>
          <a:p>
            <a:r>
              <a:rPr lang="en-IE" dirty="0">
                <a:solidFill>
                  <a:schemeClr val="tx1"/>
                </a:solidFill>
              </a:rPr>
              <a:t>Dealing with Postponement requests…….</a:t>
            </a:r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4C517-3667-4FC2-AEF4-DDBB2850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1167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93E5E-AD2F-4DF6-91F4-032B4871A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Postponements </a:t>
            </a:r>
            <a:endParaRPr lang="en-IE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98246-E81E-4912-8F17-02005C9EF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764" y="1825625"/>
            <a:ext cx="10264036" cy="4351338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Please apply early </a:t>
            </a:r>
          </a:p>
          <a:p>
            <a:r>
              <a:rPr lang="en-IE" dirty="0">
                <a:solidFill>
                  <a:schemeClr val="tx1"/>
                </a:solidFill>
              </a:rPr>
              <a:t>2,133 postponement requests in 2018.</a:t>
            </a:r>
          </a:p>
          <a:p>
            <a:r>
              <a:rPr lang="en-IE" dirty="0">
                <a:solidFill>
                  <a:schemeClr val="tx1"/>
                </a:solidFill>
              </a:rPr>
              <a:t>Vast majority made too close to allow hearing date to allow backfilling</a:t>
            </a:r>
          </a:p>
          <a:p>
            <a:r>
              <a:rPr lang="en-IE" dirty="0">
                <a:solidFill>
                  <a:schemeClr val="tx1"/>
                </a:solidFill>
              </a:rPr>
              <a:t>Only granted in exceptional circumstances</a:t>
            </a:r>
          </a:p>
          <a:p>
            <a:r>
              <a:rPr lang="en-IE" dirty="0">
                <a:solidFill>
                  <a:srgbClr val="FF0000"/>
                </a:solidFill>
              </a:rPr>
              <a:t>NB</a:t>
            </a:r>
            <a:r>
              <a:rPr lang="en-IE" dirty="0">
                <a:solidFill>
                  <a:schemeClr val="tx1"/>
                </a:solidFill>
              </a:rPr>
              <a:t> - Supporting documentation – cert, travel documents</a:t>
            </a:r>
          </a:p>
          <a:p>
            <a:r>
              <a:rPr lang="en-IE" dirty="0">
                <a:solidFill>
                  <a:schemeClr val="tx1"/>
                </a:solidFill>
              </a:rPr>
              <a:t>Everyone treated the same</a:t>
            </a:r>
          </a:p>
          <a:p>
            <a:pPr marL="0" indent="0">
              <a:buNone/>
            </a:pPr>
            <a:r>
              <a:rPr lang="en-IE" dirty="0"/>
              <a:t> </a:t>
            </a:r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94464-F329-4D92-BEFF-617FAE22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335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64511C-858C-4305-A616-D4FE57DE7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3382" y="762144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IE" sz="4400" dirty="0">
                <a:solidFill>
                  <a:srgbClr val="2BB673"/>
                </a:solidFill>
              </a:rPr>
              <a:t>My presentation will focus on….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165DDC0-2D77-4FB2-8368-E1CCBF2A0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05623"/>
            <a:ext cx="9144000" cy="255217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800" b="1" dirty="0">
                <a:solidFill>
                  <a:schemeClr val="tx1"/>
                </a:solidFill>
              </a:rPr>
              <a:t>Adjudication and Mediation Service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800" b="1" dirty="0">
                <a:solidFill>
                  <a:schemeClr val="tx1"/>
                </a:solidFill>
              </a:rPr>
              <a:t>Pre hearing arrangements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800" b="1" dirty="0">
                <a:solidFill>
                  <a:schemeClr val="tx1"/>
                </a:solidFill>
              </a:rPr>
              <a:t>Adjudication/Mediation conduct of hearings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800" b="1" dirty="0">
                <a:solidFill>
                  <a:schemeClr val="tx1"/>
                </a:solidFill>
              </a:rPr>
              <a:t>Post hearing arrangements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800" b="1" dirty="0">
                <a:solidFill>
                  <a:schemeClr val="tx1"/>
                </a:solidFill>
              </a:rPr>
              <a:t>General information - achievements and challenges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448871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22A11-FED4-4798-9378-9388341B2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200" dirty="0"/>
              <a:t>Improving our service, the challenge goes 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38A1B-3C1A-44A6-ABDB-275A7369B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978" y="1396182"/>
            <a:ext cx="10401821" cy="4437459"/>
          </a:xfrm>
        </p:spPr>
        <p:txBody>
          <a:bodyPr>
            <a:normAutofit lnSpcReduction="10000"/>
          </a:bodyPr>
          <a:lstStyle/>
          <a:p>
            <a:r>
              <a:rPr lang="en-IE" dirty="0">
                <a:solidFill>
                  <a:schemeClr val="tx1"/>
                </a:solidFill>
              </a:rPr>
              <a:t>15,451 Specific Complaints (7,724 Complaint Applications) (2018)</a:t>
            </a:r>
          </a:p>
          <a:p>
            <a:r>
              <a:rPr lang="en-IE" dirty="0">
                <a:solidFill>
                  <a:schemeClr val="tx1"/>
                </a:solidFill>
              </a:rPr>
              <a:t>(16,469 – Jan to Sept 2019 already)</a:t>
            </a:r>
          </a:p>
          <a:p>
            <a:r>
              <a:rPr lang="en-IE" dirty="0">
                <a:solidFill>
                  <a:schemeClr val="tx1"/>
                </a:solidFill>
              </a:rPr>
              <a:t>5,312 Hearings held in 2018 - 22% increase in the number of Hearings held in 2017</a:t>
            </a:r>
          </a:p>
          <a:p>
            <a:pPr lvl="0"/>
            <a:r>
              <a:rPr lang="en-IE" dirty="0">
                <a:solidFill>
                  <a:schemeClr val="tx1"/>
                </a:solidFill>
              </a:rPr>
              <a:t>75% of hearings have been scheduled within 5 months of complaint receipt. (2018)</a:t>
            </a:r>
          </a:p>
          <a:p>
            <a:pPr lvl="0"/>
            <a:r>
              <a:rPr lang="en-IE" dirty="0">
                <a:solidFill>
                  <a:schemeClr val="tx1"/>
                </a:solidFill>
              </a:rPr>
              <a:t>Hearing notifications now are mostly sent to the parties 7 weeks in advance of the hearing. </a:t>
            </a:r>
          </a:p>
          <a:p>
            <a:pPr lvl="0"/>
            <a:r>
              <a:rPr lang="en-IE" dirty="0">
                <a:solidFill>
                  <a:schemeClr val="tx1"/>
                </a:solidFill>
              </a:rPr>
              <a:t>17 hearings locations across the country (Accessibility)</a:t>
            </a:r>
          </a:p>
          <a:p>
            <a:pPr lvl="0"/>
            <a:r>
              <a:rPr lang="en-IE" dirty="0">
                <a:solidFill>
                  <a:schemeClr val="tx1"/>
                </a:solidFill>
              </a:rPr>
              <a:t>2,964 decisions/recommendations issued in 2018 (+32% on 2017)</a:t>
            </a:r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0ECEA-EF5B-455A-9C24-CEDA7495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0914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Sligo Regional Services of the Workplace Relations Commission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13" y="0"/>
            <a:ext cx="12192000" cy="6858000"/>
          </a:xfr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810896" y="3850821"/>
            <a:ext cx="7164705" cy="1163783"/>
          </a:xfrm>
        </p:spPr>
        <p:txBody>
          <a:bodyPr>
            <a:normAutofit/>
          </a:bodyPr>
          <a:lstStyle/>
          <a:p>
            <a:pPr algn="l"/>
            <a:r>
              <a:rPr lang="en-IE" sz="4000" b="1" dirty="0">
                <a:solidFill>
                  <a:srgbClr val="272263"/>
                </a:solidFill>
                <a:latin typeface="+mn-lt"/>
              </a:rPr>
              <a:t>Thank You</a:t>
            </a:r>
            <a:br>
              <a:rPr lang="en-US" sz="3200" dirty="0">
                <a:solidFill>
                  <a:srgbClr val="272263"/>
                </a:solidFill>
                <a:latin typeface="+mn-lt"/>
              </a:rPr>
            </a:br>
            <a:endParaRPr lang="en-IE" sz="3200" dirty="0">
              <a:solidFill>
                <a:srgbClr val="272263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10896" y="4599105"/>
            <a:ext cx="7201261" cy="769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400" b="1" dirty="0">
                <a:solidFill>
                  <a:srgbClr val="BB9BCA"/>
                </a:solidFill>
                <a:latin typeface="Arial Black" panose="020B0A04020102020204" pitchFamily="34" charset="0"/>
              </a:rPr>
              <a:t>1890</a:t>
            </a:r>
            <a:r>
              <a:rPr lang="en-IE" sz="4400" b="1" dirty="0">
                <a:latin typeface="Arial Black" panose="020B0A04020102020204" pitchFamily="34" charset="0"/>
              </a:rPr>
              <a:t> </a:t>
            </a:r>
            <a:r>
              <a:rPr lang="en-IE" sz="4400" b="1" dirty="0">
                <a:solidFill>
                  <a:srgbClr val="BB9BCA"/>
                </a:solidFill>
                <a:latin typeface="Arial Black" panose="020B0A04020102020204" pitchFamily="34" charset="0"/>
              </a:rPr>
              <a:t>80 80 90</a:t>
            </a:r>
          </a:p>
        </p:txBody>
      </p:sp>
    </p:spTree>
    <p:extLst>
      <p:ext uri="{BB962C8B-B14F-4D97-AF65-F5344CB8AC3E}">
        <p14:creationId xmlns:p14="http://schemas.microsoft.com/office/powerpoint/2010/main" val="68830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D9A34-55F5-45EA-B44E-60692115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The WRC complaint process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4645831-D042-4274-950F-CD50B55187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761" y="1528997"/>
            <a:ext cx="8979108" cy="464796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B3B8D-B075-4CBF-B5F5-26C1F465B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620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E50BD-F507-4052-9B5C-88636421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Our Role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745FE-59D6-4C6B-9185-684B5A135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452" y="1825625"/>
            <a:ext cx="10414348" cy="4351338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tx1"/>
                </a:solidFill>
              </a:rPr>
              <a:t>The Adjudication Service investigates disputes, grievances and claims that individuals or small groups of workers make under employment and equality legislation. Examples of the most common type of complaints include </a:t>
            </a:r>
            <a:r>
              <a:rPr lang="en-IE" i="1" u="sng" dirty="0">
                <a:solidFill>
                  <a:schemeClr val="tx1"/>
                </a:solidFill>
              </a:rPr>
              <a:t>pay issues</a:t>
            </a:r>
            <a:r>
              <a:rPr lang="en-IE" dirty="0">
                <a:solidFill>
                  <a:schemeClr val="tx1"/>
                </a:solidFill>
              </a:rPr>
              <a:t> under the Payment of Wages Act; </a:t>
            </a:r>
            <a:r>
              <a:rPr lang="en-IE" i="1" u="sng" dirty="0">
                <a:solidFill>
                  <a:schemeClr val="tx1"/>
                </a:solidFill>
              </a:rPr>
              <a:t>working time, annual leave and breaks</a:t>
            </a:r>
            <a:r>
              <a:rPr lang="en-IE" i="1" dirty="0">
                <a:solidFill>
                  <a:schemeClr val="tx1"/>
                </a:solidFill>
              </a:rPr>
              <a:t> </a:t>
            </a:r>
            <a:r>
              <a:rPr lang="en-IE" dirty="0">
                <a:solidFill>
                  <a:schemeClr val="tx1"/>
                </a:solidFill>
              </a:rPr>
              <a:t>issues under the Organisation of Working Time Act; </a:t>
            </a:r>
            <a:r>
              <a:rPr lang="en-IE" i="1" u="sng" dirty="0">
                <a:solidFill>
                  <a:schemeClr val="tx1"/>
                </a:solidFill>
              </a:rPr>
              <a:t>dismissals or constructive dismissal</a:t>
            </a:r>
            <a:r>
              <a:rPr lang="en-IE" dirty="0">
                <a:solidFill>
                  <a:schemeClr val="tx1"/>
                </a:solidFill>
              </a:rPr>
              <a:t> under the Unfair Dismissal Acts and </a:t>
            </a:r>
            <a:r>
              <a:rPr lang="en-IE" i="1" u="sng" dirty="0">
                <a:solidFill>
                  <a:schemeClr val="tx1"/>
                </a:solidFill>
              </a:rPr>
              <a:t>Discrimination/Equality</a:t>
            </a:r>
            <a:r>
              <a:rPr lang="en-IE" dirty="0">
                <a:solidFill>
                  <a:schemeClr val="tx1"/>
                </a:solidFill>
              </a:rPr>
              <a:t> issues under the Employment Equality Acts and the Equal Status Acts and industrial relation issues under the Industrial Relations Acts. </a:t>
            </a:r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2468F-C84B-4A20-A762-5DDC8871E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142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77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DF58EE-3BF0-4CEC-A61E-CB459400D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+mj-lt"/>
              </a:rPr>
              <a:t>MEDIATIONS</a:t>
            </a:r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0A854EA-5B91-4F2D-A259-6C65D31BA1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10797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8FCAF8-42A4-4DB3-9FFD-13A55802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A45A6EB4-78D6-47CF-897B-80E11FDF9EF3}" type="slidenum">
              <a:rPr lang="en-US">
                <a:solidFill>
                  <a:srgbClr val="FFFFFF"/>
                </a:solidFill>
              </a:rPr>
              <a:pPr defTabSz="457200">
                <a:spcAft>
                  <a:spcPts val="600"/>
                </a:spcAft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19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 ‘Pre-Adjudication’ Mediation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077238" y="1825625"/>
            <a:ext cx="10276562" cy="3660775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Telephone (1,241 in 2018) or face-to-face (603 in 2018)</a:t>
            </a:r>
          </a:p>
          <a:p>
            <a:r>
              <a:rPr lang="en-IE" dirty="0">
                <a:solidFill>
                  <a:schemeClr val="tx1"/>
                </a:solidFill>
              </a:rPr>
              <a:t>Early intervention -v- just prior to adjudication </a:t>
            </a:r>
          </a:p>
          <a:p>
            <a:r>
              <a:rPr lang="en-IE" dirty="0">
                <a:solidFill>
                  <a:schemeClr val="tx1"/>
                </a:solidFill>
              </a:rPr>
              <a:t>By agreement of both parties</a:t>
            </a:r>
          </a:p>
          <a:p>
            <a:r>
              <a:rPr lang="en-IE" dirty="0">
                <a:solidFill>
                  <a:schemeClr val="tx1"/>
                </a:solidFill>
              </a:rPr>
              <a:t>Confidential</a:t>
            </a:r>
          </a:p>
          <a:p>
            <a:r>
              <a:rPr lang="en-IE" dirty="0">
                <a:solidFill>
                  <a:schemeClr val="tx1"/>
                </a:solidFill>
              </a:rPr>
              <a:t>Voluntary 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High resolution success (64% in 2018)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>
              <a:buSzPct val="25000"/>
            </a:pPr>
            <a:fld id="{00000000-1234-1234-1234-123412341234}" type="slidenum">
              <a:rPr lang="en-GB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algn="ctr">
                <a:buSzPct val="25000"/>
              </a:pPr>
              <a:t>6</a:t>
            </a:fld>
            <a:endParaRPr lang="en-GB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0565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9B260-E14A-4D5F-8EDF-2649296B2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PRE-HEARING – Mediation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099C3-AF83-49F7-8BF0-952E0FA43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423" y="1825625"/>
            <a:ext cx="10358377" cy="4351338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Complaint comes in and the Respondent notified by the WRC</a:t>
            </a:r>
          </a:p>
          <a:p>
            <a:r>
              <a:rPr lang="en-IE" dirty="0">
                <a:solidFill>
                  <a:srgbClr val="FF0000"/>
                </a:solidFill>
              </a:rPr>
              <a:t>Complainant ticks Mediation </a:t>
            </a:r>
            <a:r>
              <a:rPr lang="en-IE" b="1" dirty="0">
                <a:solidFill>
                  <a:srgbClr val="FF0000"/>
                </a:solidFill>
              </a:rPr>
              <a:t>or</a:t>
            </a:r>
            <a:r>
              <a:rPr lang="en-IE" dirty="0">
                <a:solidFill>
                  <a:srgbClr val="FF0000"/>
                </a:solidFill>
              </a:rPr>
              <a:t> case may be selected for Mediation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Less formal requirements than adjudication. </a:t>
            </a:r>
          </a:p>
          <a:p>
            <a:r>
              <a:rPr lang="en-IE" dirty="0">
                <a:solidFill>
                  <a:schemeClr val="tx1"/>
                </a:solidFill>
              </a:rPr>
              <a:t>Arrangements are made and parties informed.</a:t>
            </a:r>
          </a:p>
          <a:p>
            <a:r>
              <a:rPr lang="en-IE" dirty="0">
                <a:solidFill>
                  <a:schemeClr val="tx1"/>
                </a:solidFill>
              </a:rPr>
              <a:t>Flexibility in the arrangements to suit the parties.</a:t>
            </a:r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C0CB8-C633-45FD-8818-05C245A0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760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3AEAB-D16C-4EDC-8211-76ACF05C5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Mediation – The key cornerstones </a:t>
            </a:r>
            <a:endParaRPr lang="en-IE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42314-E3E2-4484-9324-F8D5DBFE6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61191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tx1"/>
                </a:solidFill>
              </a:rPr>
              <a:t>Opportunity for the parties to </a:t>
            </a:r>
            <a:r>
              <a:rPr lang="en-IE" u="sng" dirty="0">
                <a:solidFill>
                  <a:schemeClr val="tx1"/>
                </a:solidFill>
              </a:rPr>
              <a:t>participate</a:t>
            </a:r>
            <a:r>
              <a:rPr lang="en-IE" dirty="0">
                <a:solidFill>
                  <a:schemeClr val="tx1"/>
                </a:solidFill>
              </a:rPr>
              <a:t> in the resolution</a:t>
            </a:r>
          </a:p>
          <a:p>
            <a:r>
              <a:rPr lang="en-IE" dirty="0">
                <a:solidFill>
                  <a:schemeClr val="tx1"/>
                </a:solidFill>
              </a:rPr>
              <a:t>Clear focus on removing the complaint from adjudication system by </a:t>
            </a:r>
            <a:r>
              <a:rPr lang="en-IE" u="sng" dirty="0">
                <a:solidFill>
                  <a:schemeClr val="tx1"/>
                </a:solidFill>
              </a:rPr>
              <a:t>agreement</a:t>
            </a:r>
          </a:p>
          <a:p>
            <a:r>
              <a:rPr lang="en-IE" dirty="0">
                <a:solidFill>
                  <a:schemeClr val="tx1"/>
                </a:solidFill>
              </a:rPr>
              <a:t>Voluntary process and confidential process </a:t>
            </a:r>
          </a:p>
          <a:p>
            <a:r>
              <a:rPr lang="en-IE" dirty="0">
                <a:solidFill>
                  <a:schemeClr val="tx1"/>
                </a:solidFill>
              </a:rPr>
              <a:t>Agreements reached are </a:t>
            </a:r>
            <a:r>
              <a:rPr lang="en-IE" u="sng" dirty="0">
                <a:solidFill>
                  <a:schemeClr val="tx1"/>
                </a:solidFill>
              </a:rPr>
              <a:t>legally enforceable </a:t>
            </a:r>
          </a:p>
          <a:p>
            <a:r>
              <a:rPr lang="en-IE" dirty="0">
                <a:solidFill>
                  <a:schemeClr val="tx1"/>
                </a:solidFill>
              </a:rPr>
              <a:t>It’s </a:t>
            </a:r>
            <a:r>
              <a:rPr lang="en-IE" u="sng" dirty="0">
                <a:solidFill>
                  <a:schemeClr val="tx1"/>
                </a:solidFill>
              </a:rPr>
              <a:t>less costly, less stressful </a:t>
            </a:r>
            <a:r>
              <a:rPr lang="en-IE" dirty="0">
                <a:solidFill>
                  <a:schemeClr val="tx1"/>
                </a:solidFill>
              </a:rPr>
              <a:t>and parties own and influence agreements reached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5330B-4782-4739-AAF3-AC52A051F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0879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D4499-0A7D-47BF-AB18-5A937CFC1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Mediation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08E9-922F-4CC6-94C4-587009828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7387"/>
            <a:ext cx="10515600" cy="4409638"/>
          </a:xfrm>
        </p:spPr>
        <p:txBody>
          <a:bodyPr>
            <a:normAutofit fontScale="92500" lnSpcReduction="10000"/>
          </a:bodyPr>
          <a:lstStyle/>
          <a:p>
            <a:r>
              <a:rPr lang="en-IE" dirty="0">
                <a:solidFill>
                  <a:srgbClr val="FF0000"/>
                </a:solidFill>
              </a:rPr>
              <a:t>Agreement - </a:t>
            </a:r>
          </a:p>
          <a:p>
            <a:r>
              <a:rPr lang="en-IE" dirty="0">
                <a:solidFill>
                  <a:schemeClr val="tx1"/>
                </a:solidFill>
              </a:rPr>
              <a:t>If an agreement is reached at mediation the parties will set out the terms of the agreement and sign up to the them.</a:t>
            </a:r>
          </a:p>
          <a:p>
            <a:r>
              <a:rPr lang="en-IE" dirty="0">
                <a:solidFill>
                  <a:schemeClr val="tx1"/>
                </a:solidFill>
              </a:rPr>
              <a:t>That agreement is legally enforceable in the courts, thereafter.</a:t>
            </a:r>
          </a:p>
          <a:p>
            <a:r>
              <a:rPr lang="en-IE" dirty="0">
                <a:solidFill>
                  <a:schemeClr val="tx1"/>
                </a:solidFill>
              </a:rPr>
              <a:t>The WRC complaint file is closed. Success. </a:t>
            </a:r>
          </a:p>
          <a:p>
            <a:r>
              <a:rPr lang="en-IE" dirty="0">
                <a:solidFill>
                  <a:srgbClr val="FF0000"/>
                </a:solidFill>
              </a:rPr>
              <a:t>No Agreement -</a:t>
            </a:r>
          </a:p>
          <a:p>
            <a:r>
              <a:rPr lang="en-IE" dirty="0">
                <a:solidFill>
                  <a:schemeClr val="tx1"/>
                </a:solidFill>
              </a:rPr>
              <a:t>If agreement is not reached the case will revert back for Adjudication and nothing discussed at the mediation will be allowed to be disclosed.</a:t>
            </a:r>
          </a:p>
          <a:p>
            <a:r>
              <a:rPr lang="en-IE" dirty="0">
                <a:solidFill>
                  <a:schemeClr val="tx1"/>
                </a:solidFill>
              </a:rPr>
              <a:t>Neither party will be penalised for failure (in attempting to reach a settlement).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787D6-7334-4573-9516-D3E2F3BB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6EB4-78D6-47CF-897B-80E11FDF9EF3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25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1230</Words>
  <Application>Microsoft Office PowerPoint</Application>
  <PresentationFormat>Widescreen</PresentationFormat>
  <Paragraphs>178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Gotham-Medium</vt:lpstr>
      <vt:lpstr>Office Theme</vt:lpstr>
      <vt:lpstr>1_Office Theme</vt:lpstr>
      <vt:lpstr>3_Office Theme</vt:lpstr>
      <vt:lpstr>                 </vt:lpstr>
      <vt:lpstr>My presentation will focus on….</vt:lpstr>
      <vt:lpstr>The WRC complaint process</vt:lpstr>
      <vt:lpstr>Our Role </vt:lpstr>
      <vt:lpstr>MEDIATIONS</vt:lpstr>
      <vt:lpstr> ‘Pre-Adjudication’ Mediation</vt:lpstr>
      <vt:lpstr>PRE-HEARING – Mediation </vt:lpstr>
      <vt:lpstr>Mediation – The key cornerstones </vt:lpstr>
      <vt:lpstr>Mediation</vt:lpstr>
      <vt:lpstr>Adjudication</vt:lpstr>
      <vt:lpstr>PRE-HEARING - Adjudication</vt:lpstr>
      <vt:lpstr>Adjudication Hearing</vt:lpstr>
      <vt:lpstr>Adjudication – Hearing Day</vt:lpstr>
      <vt:lpstr>Adjudication</vt:lpstr>
      <vt:lpstr>Post Hearing – Decisions </vt:lpstr>
      <vt:lpstr>SPECIFIC COMPLAINTS RECEIVED IN 2018:  LEGISLATIVE BASIS  (Total No. of complaints received = 15,451)</vt:lpstr>
      <vt:lpstr>Adjudication: Achievements &amp; Challenges </vt:lpstr>
      <vt:lpstr>Adjudication: Challenges </vt:lpstr>
      <vt:lpstr>Postponements </vt:lpstr>
      <vt:lpstr>Improving our service, the challenge goes on!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Work of the WRC  and  Draft Procedures</dc:title>
  <dc:creator>Liam Kelly</dc:creator>
  <cp:lastModifiedBy>James Kelly</cp:lastModifiedBy>
  <cp:revision>338</cp:revision>
  <cp:lastPrinted>2019-10-15T15:40:30Z</cp:lastPrinted>
  <dcterms:created xsi:type="dcterms:W3CDTF">2018-09-12T08:56:05Z</dcterms:created>
  <dcterms:modified xsi:type="dcterms:W3CDTF">2019-10-21T14:03:39Z</dcterms:modified>
</cp:coreProperties>
</file>